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106"/>
    <a:srgbClr val="D67000"/>
    <a:srgbClr val="EE7D00"/>
    <a:srgbClr val="969696"/>
    <a:srgbClr val="A50021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88321" autoAdjust="0"/>
  </p:normalViewPr>
  <p:slideViewPr>
    <p:cSldViewPr snapToGrid="0">
      <p:cViewPr varScale="1">
        <p:scale>
          <a:sx n="102" d="100"/>
          <a:sy n="102" d="100"/>
        </p:scale>
        <p:origin x="10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216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BFCDF-43A6-4929-8928-6CDE82D7326E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AC562-F39B-4614-834A-5B84273B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As your clients trusted beauty coach you need to make her aware of how she can keep this gleaming metallic effect for longer. The key is home care.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200" dirty="0" smtClean="0"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Using the Color Brilliance  pH optimized shampoo from INVIGO will allow for up to 7 weeks color protection.*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200" dirty="0" smtClean="0"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The optimized low pH formula helps to close the cuticle after coloration, to enable a better color retention. Giving an excellent hair feel after coloration.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200" dirty="0" smtClean="0">
              <a:ea typeface="DengXian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a typeface="DengXian"/>
                <a:cs typeface="Times New Roman" panose="02020603050405020304" pitchFamily="18" charset="0"/>
              </a:rPr>
              <a:t>Offering your client express service in between her appointments for a quick top up is recommended especially for the lighter version of the trend. </a:t>
            </a: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C562-F39B-4614-834A-5B84273B0D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1F41-F45E-4832-BF21-C624C15D11AC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6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1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7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581650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14875" y="1619250"/>
            <a:ext cx="4143375" cy="4705350"/>
          </a:xfrm>
        </p:spPr>
        <p:txBody>
          <a:bodyPr/>
          <a:lstStyle>
            <a:lvl1pPr marL="444500" indent="-444500">
              <a:spcBef>
                <a:spcPts val="800"/>
              </a:spcBef>
              <a:buNone/>
              <a:defRPr>
                <a:latin typeface="+mn-lt"/>
              </a:defRPr>
            </a:lvl1pPr>
            <a:lvl2pPr marL="180975" indent="-180975">
              <a:spcBef>
                <a:spcPts val="8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800"/>
              </a:spcBef>
              <a:defRPr/>
            </a:lvl3pPr>
            <a:lvl4pPr marL="538163" indent="-180975">
              <a:spcBef>
                <a:spcPts val="800"/>
              </a:spcBef>
              <a:defRPr/>
            </a:lvl4pPr>
            <a:lvl5pPr marL="719138" indent="-180975">
              <a:spcBef>
                <a:spcPts val="8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333"/>
            <a:ext cx="12192000" cy="66336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5" name="Rectangle 14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6" name="Rectangle 15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17" name="Rectangle 16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2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F842-657F-44C1-99F7-7AFB00A78C1B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x Box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5552"/>
            <a:ext cx="12192000" cy="66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" y="2421255"/>
            <a:ext cx="2556000" cy="2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0" name="Rectangle 29"/>
          <p:cNvSpPr/>
          <p:nvPr/>
        </p:nvSpPr>
        <p:spPr>
          <a:xfrm>
            <a:off x="3370580" y="2421255"/>
            <a:ext cx="2556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1" name="Rectangle 30"/>
          <p:cNvSpPr/>
          <p:nvPr/>
        </p:nvSpPr>
        <p:spPr>
          <a:xfrm>
            <a:off x="6276340" y="2421255"/>
            <a:ext cx="2556000" cy="25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2" name="Rectangle 31"/>
          <p:cNvSpPr/>
          <p:nvPr/>
        </p:nvSpPr>
        <p:spPr>
          <a:xfrm>
            <a:off x="9182100" y="2421255"/>
            <a:ext cx="2556000" cy="25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cap="all" baseline="0"/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368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37236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28104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189720" y="2413790"/>
            <a:ext cx="2527884" cy="2563465"/>
          </a:xfrm>
        </p:spPr>
        <p:txBody>
          <a:bodyPr lIns="108000" rIns="10800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6082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950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47818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386862" y="5394288"/>
            <a:ext cx="2133600" cy="914399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5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49380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208528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067675" y="1747040"/>
            <a:ext cx="3536820" cy="419656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5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986" y="1681157"/>
            <a:ext cx="5719764" cy="4233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81716" y="1681157"/>
            <a:ext cx="5719764" cy="4233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49396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369180" y="1889920"/>
            <a:ext cx="4984620" cy="3825080"/>
          </a:xfrm>
        </p:spPr>
        <p:txBody>
          <a:bodyPr lIns="108000" rIns="10800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9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981200" y="2209800"/>
            <a:ext cx="8229600" cy="33528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8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5800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572248" y="2081208"/>
            <a:ext cx="4953000" cy="3124200"/>
          </a:xfrm>
        </p:spPr>
        <p:txBody>
          <a:bodyPr lIns="108000" rIns="10800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63C2-99F6-4943-A854-677CC7126D4A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6531" cy="5148000"/>
          </a:xfrm>
          <a:prstGeom prst="rect">
            <a:avLst/>
          </a:prstGeom>
          <a:solidFill>
            <a:srgbClr val="CF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8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8"/>
            <a:ext cx="12192000" cy="6855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4" y="1479396"/>
            <a:ext cx="116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53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515725" cy="7096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542925" y="1752600"/>
            <a:ext cx="11249025" cy="4678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66751"/>
            <a:ext cx="10515600" cy="287655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29025"/>
            <a:ext cx="10515600" cy="2460626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3B34-9602-4600-B61A-532E0EB59F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9028-4D5F-4F81-B9D3-EBD3A0D47FE5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3" y="0"/>
            <a:ext cx="605424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6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5076825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50387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503872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37754" y="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154438" y="0"/>
            <a:ext cx="303756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36842" y="3429000"/>
            <a:ext cx="3015772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9153526" y="3429000"/>
            <a:ext cx="3038474" cy="3429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57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5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use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bg1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bg1"/>
              </a:solidFill>
              <a:latin typeface="Clan Offc Pro Narrow Medium" panose="020B0606020101020102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628384"/>
            <a:ext cx="3048000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055577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99788" y="1628384"/>
            <a:ext cx="3036634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136422" y="1628384"/>
            <a:ext cx="3055577" cy="52296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9250"/>
            <a:ext cx="4048125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399" y="1619250"/>
            <a:ext cx="6934201" cy="47053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3pPr>
            <a:lvl4pPr marL="361950" indent="-180975">
              <a:spcBef>
                <a:spcPts val="1200"/>
              </a:spcBef>
              <a:defRPr/>
            </a:lvl4pPr>
            <a:lvl5pPr marL="542925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4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9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BED83E-665B-4534-98AE-C02D87F2ACA4}" type="datetime1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3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FAB-AE98-4DE7-9A81-561F75F4D800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9" cy="6862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3369" y="310357"/>
            <a:ext cx="11625263" cy="62372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72" y="476252"/>
            <a:ext cx="11308028" cy="12525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72" y="1728788"/>
            <a:ext cx="8401050" cy="4367212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072" y="1176340"/>
            <a:ext cx="11269928" cy="55244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7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E316-9FA1-45BB-9746-911EF7A27D5E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5" y="285749"/>
            <a:ext cx="5286375" cy="2447925"/>
          </a:xfrm>
        </p:spPr>
        <p:txBody>
          <a:bodyPr anchor="t">
            <a:noAutofit/>
          </a:bodyPr>
          <a:lstStyle>
            <a:lvl1pPr algn="l">
              <a:lnSpc>
                <a:spcPct val="84000"/>
              </a:lnSpc>
              <a:defRPr sz="6400" spc="27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5" y="2781300"/>
            <a:ext cx="5286375" cy="25527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794A-2E91-4C18-BC93-3E6411A6F836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825" y="247650"/>
            <a:ext cx="1188000" cy="8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9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11525249" cy="1409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11487149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1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buNone/>
              <a:defRPr cap="all" baseline="0">
                <a:solidFill>
                  <a:schemeClr val="tx1"/>
                </a:solidFill>
                <a:latin typeface="Clan Offc Pro Narrow Medium" panose="020B0606020101020102" pitchFamily="34" charset="0"/>
              </a:defRPr>
            </a:lvl1pPr>
            <a:lvl2pPr marL="180975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 marL="357188" indent="-176213">
              <a:spcBef>
                <a:spcPts val="1200"/>
              </a:spcBef>
              <a:defRPr/>
            </a:lvl3pPr>
            <a:lvl4pPr marL="538163" indent="-180975">
              <a:spcBef>
                <a:spcPts val="1200"/>
              </a:spcBef>
              <a:defRPr/>
            </a:lvl4pPr>
            <a:lvl5pPr marL="719138" indent="-180975"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D83E-665B-4534-98AE-C02D87F2ACA4}" type="datetime1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4DE-3C45-403E-B887-91BD27F277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5275" y="909638"/>
            <a:ext cx="8562975" cy="709612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" y="209550"/>
            <a:ext cx="8601075" cy="14097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619250"/>
            <a:ext cx="8562975" cy="4705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43450" y="6432550"/>
            <a:ext cx="27432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7DAFEA3F-BA13-4F8F-931E-1D9EA74CF79F}" type="datetime1">
              <a:rPr lang="en-GB" smtClean="0"/>
              <a:pPr/>
              <a:t>20/06/2018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274" y="6432550"/>
            <a:ext cx="4448175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2424" y="6432550"/>
            <a:ext cx="360000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50">
                <a:solidFill>
                  <a:schemeClr val="tx2"/>
                </a:solidFill>
                <a:latin typeface="Clan Offc Pro Narrow Medium" panose="020B0606020101020102" pitchFamily="34" charset="0"/>
              </a:defRPr>
            </a:lvl1pPr>
          </a:lstStyle>
          <a:p>
            <a:fld id="{4E91A4DE-3C45-403E-B887-91BD27F277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125075" y="6431400"/>
            <a:ext cx="1600200" cy="19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GB" sz="850" dirty="0" smtClean="0">
                <a:solidFill>
                  <a:schemeClr val="tx2"/>
                </a:solidFill>
                <a:latin typeface="Clan Offc Pro Narrow Medium" panose="020B0606020101020102" pitchFamily="34" charset="0"/>
              </a:rPr>
              <a:t>WELLA PROFESSIONALS  |</a:t>
            </a:r>
            <a:endParaRPr lang="en-GB" sz="850" dirty="0">
              <a:solidFill>
                <a:schemeClr val="tx2"/>
              </a:solidFill>
              <a:latin typeface="Clan Offc Pro Narrow Medium" panose="020B0606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83" r:id="rId21"/>
    <p:sldLayoutId id="2147483687" r:id="rId22"/>
    <p:sldLayoutId id="2147483688" r:id="rId23"/>
    <p:sldLayoutId id="2147483689" r:id="rId24"/>
    <p:sldLayoutId id="2147483690" r:id="rId25"/>
    <p:sldLayoutId id="2147483651" r:id="rId26"/>
    <p:sldLayoutId id="2147483691" r:id="rId27"/>
    <p:sldLayoutId id="2147483692" r:id="rId28"/>
    <p:sldLayoutId id="2147483661" r:id="rId29"/>
    <p:sldLayoutId id="2147483675" r:id="rId30"/>
    <p:sldLayoutId id="2147483676" r:id="rId31"/>
    <p:sldLayoutId id="2147483677" r:id="rId32"/>
    <p:sldLayoutId id="2147483684" r:id="rId33"/>
    <p:sldLayoutId id="2147483678" r:id="rId34"/>
    <p:sldLayoutId id="2147483679" r:id="rId35"/>
    <p:sldLayoutId id="2147483680" r:id="rId36"/>
    <p:sldLayoutId id="2147483681" r:id="rId37"/>
    <p:sldLayoutId id="2147483682" r:id="rId38"/>
    <p:sldLayoutId id="2147483685" r:id="rId39"/>
    <p:sldLayoutId id="2147483686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1200"/>
        </a:spcBef>
        <a:buFont typeface="Bree Rg" panose="02000503000000020004" pitchFamily="50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92405" y="165735"/>
            <a:ext cx="11807190" cy="6526530"/>
          </a:xfrm>
          <a:prstGeom prst="round2DiagRect">
            <a:avLst/>
          </a:prstGeom>
          <a:noFill/>
          <a:ln w="5715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40700" y="620729"/>
            <a:ext cx="3452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Διατηρώντας τα μεταλλικά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ook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0717" y="1062582"/>
            <a:ext cx="7650480" cy="27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316" y="1445055"/>
            <a:ext cx="6522190" cy="455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Καθώς οι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πελάτισσες σας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έχουν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εμπιστοσύνη ως </a:t>
            </a:r>
            <a:r>
              <a:rPr lang="el-GR" sz="1600" dirty="0" smtClean="0">
                <a:solidFill>
                  <a:srgbClr val="FF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σύμβουλο </a:t>
            </a:r>
            <a:r>
              <a:rPr lang="el-GR" sz="1600" dirty="0" smtClean="0">
                <a:solidFill>
                  <a:srgbClr val="FF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ομορφιάς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,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θα πρέπει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να είστε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ενημερωμένοι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για το πώς μπορεί να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κρατήσουν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αυτό το λαμπερό μεταλλικό αποτέλεσμα για μεγαλύτερο χρονικό διάστημα. Το κλειδί είναι η φροντίδα στο σπίτι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Χρησιμοποιώντας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το</a:t>
            </a: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INVIGO Color 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Brilliance 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Shampoo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με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βελτιστοποιημένο 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pH,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θα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έχουν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προστασία χρώματος για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έως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και 7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εβδομάδες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.*</a:t>
            </a:r>
            <a:endParaRPr lang="en-US" sz="1600" dirty="0" smtClean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Η φόρμουλα με βελτιστοποιημένο 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συμβάλλει στο κλείσιμο του κεράτινου περιβλήματος μετά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τη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βαφή, για καλύτερη συγκράτηση του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χρώματος,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π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ροσφέροντας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μια υπέροχη αίσθηση στα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μαλλιά.</a:t>
            </a:r>
            <a:endParaRPr lang="en-US" sz="1600" dirty="0" smtClean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 smtClean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Ειδικά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για τις πιο ανοιχτόχρωμες εκδοχές του </a:t>
            </a:r>
            <a:r>
              <a:rPr lang="en-US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trend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,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προτείνεται να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προσφέρετε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στην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πελάτισσα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γρήγορες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υπηρεσίες ανάμεσα </a:t>
            </a:r>
            <a:r>
              <a:rPr lang="en-US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στα ραντεβού της για 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ένα άμεσο φρεσκάρισμα</a:t>
            </a:r>
            <a:r>
              <a:rPr lang="el-GR" sz="1600" dirty="0" smtClean="0"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DengXian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316" y="6230983"/>
            <a:ext cx="389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l-GR" sz="1200" dirty="0" smtClean="0"/>
              <a:t>με τακτική χρήση του </a:t>
            </a:r>
            <a:r>
              <a:rPr lang="en-US" sz="1200" dirty="0" smtClean="0"/>
              <a:t>INVIGO Color Brilliance Shampoo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733" y="440729"/>
            <a:ext cx="4605663" cy="603207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675">
      <a:dk1>
        <a:srgbClr val="393230"/>
      </a:dk1>
      <a:lt1>
        <a:sysClr val="window" lastClr="FFFFFF"/>
      </a:lt1>
      <a:dk2>
        <a:srgbClr val="BA0C2F"/>
      </a:dk2>
      <a:lt2>
        <a:srgbClr val="F2ECEF"/>
      </a:lt2>
      <a:accent1>
        <a:srgbClr val="814363"/>
      </a:accent1>
      <a:accent2>
        <a:srgbClr val="CF4074"/>
      </a:accent2>
      <a:accent3>
        <a:srgbClr val="F06E83"/>
      </a:accent3>
      <a:accent4>
        <a:srgbClr val="B77283"/>
      </a:accent4>
      <a:accent5>
        <a:srgbClr val="C83D59"/>
      </a:accent5>
      <a:accent6>
        <a:srgbClr val="888483"/>
      </a:accent6>
      <a:hlink>
        <a:srgbClr val="0563C1"/>
      </a:hlink>
      <a:folHlink>
        <a:srgbClr val="954F72"/>
      </a:folHlink>
    </a:clrScheme>
    <a:fontScheme name="Custom 187">
      <a:majorFont>
        <a:latin typeface="Clan Offc Pro Narrow Thin"/>
        <a:ea typeface=""/>
        <a:cs typeface=""/>
      </a:majorFont>
      <a:minorFont>
        <a:latin typeface="Clan Offc Pro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1AAC2D7-B90E-4A17-86D9-53F8A02D92A6}" vid="{2E8FB41A-FF50-4BC0-AACD-64740FD44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228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Bree Rg</vt:lpstr>
      <vt:lpstr>Clan Offc Pro Narrow Book</vt:lpstr>
      <vt:lpstr>Clan Offc Pro Narrow Medium</vt:lpstr>
      <vt:lpstr>Clan Offc Pro Narrow Thin</vt:lpstr>
      <vt:lpstr>DengXian</vt:lpstr>
      <vt:lpstr>Arial</vt:lpstr>
      <vt:lpstr>Calibri</vt:lpstr>
      <vt:lpstr>Times New Roman</vt:lpstr>
      <vt:lpstr>Theme1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Dauga</dc:creator>
  <cp:lastModifiedBy>Martha Karamichali</cp:lastModifiedBy>
  <cp:revision>32</cp:revision>
  <dcterms:created xsi:type="dcterms:W3CDTF">2018-04-20T07:31:33Z</dcterms:created>
  <dcterms:modified xsi:type="dcterms:W3CDTF">2018-06-20T13:07:19Z</dcterms:modified>
</cp:coreProperties>
</file>