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106"/>
    <a:srgbClr val="D67000"/>
    <a:srgbClr val="EE7D00"/>
    <a:srgbClr val="969696"/>
    <a:srgbClr val="A50021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5B2F6-5F52-4832-B243-5E342B9A1F85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3C6D9-41B0-430D-8D67-5F2D1C264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hair_bynay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Radiant copper by </a:t>
            </a:r>
            <a:r>
              <a:rPr lang="en-US" b="1" dirty="0" smtClean="0">
                <a:hlinkClick r:id="rId3"/>
              </a:rPr>
              <a:t>@</a:t>
            </a:r>
            <a:r>
              <a:rPr lang="en-US" b="1" dirty="0" err="1" smtClean="0">
                <a:hlinkClick r:id="rId3"/>
              </a:rPr>
              <a:t>hair_bynay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@</a:t>
            </a:r>
            <a:r>
              <a:rPr lang="en-US" sz="1200" dirty="0" err="1" smtClean="0">
                <a:ea typeface="DengXian"/>
                <a:cs typeface="Times New Roman" panose="02020603050405020304" pitchFamily="18" charset="0"/>
              </a:rPr>
              <a:t>hair_bynay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has used 2 different formulas from Wella Professionals demi permanent range Color Touch. A deeper mixture of 6/47 + 6/7 with Color Touch Emulsion 1.9% at the root melted into the vibrancy of 7/43 + 7/4 with Color Touch Emulsion 4%. The 4% is used here for more intensity to allow that metallic to glow. For longer hair the shine is the main focus so using an oil to allow for maximum reflection is a good base. Wella Professionals has 2 distinct subliming oils from Oil Reflections. A light version for finer hair to give a luminous pearlescent shine and a smoothening oil to give glossy radiant finish.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a typeface="DengXian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3C6D9-41B0-430D-8D67-5F2D1C2643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F41-F45E-4832-BF21-C624C15D11AC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5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6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1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9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7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36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4143375" cy="4705350"/>
          </a:xfrm>
        </p:spPr>
        <p:txBody>
          <a:bodyPr/>
          <a:lstStyle>
            <a:lvl1pPr marL="444500" indent="-444500">
              <a:spcBef>
                <a:spcPts val="800"/>
              </a:spcBef>
              <a:buNone/>
              <a:defRPr>
                <a:latin typeface="+mn-lt"/>
              </a:defRPr>
            </a:lvl1pPr>
            <a:lvl2pPr marL="180975" indent="-180975">
              <a:spcBef>
                <a:spcPts val="8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800"/>
              </a:spcBef>
              <a:defRPr/>
            </a:lvl3pPr>
            <a:lvl4pPr marL="538163" indent="-180975">
              <a:spcBef>
                <a:spcPts val="800"/>
              </a:spcBef>
              <a:defRPr/>
            </a:lvl4pPr>
            <a:lvl5pPr marL="719138" indent="-180975">
              <a:spcBef>
                <a:spcPts val="8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14875" y="1619250"/>
            <a:ext cx="4143375" cy="4705350"/>
          </a:xfrm>
        </p:spPr>
        <p:txBody>
          <a:bodyPr/>
          <a:lstStyle>
            <a:lvl1pPr marL="444500" indent="-444500">
              <a:spcBef>
                <a:spcPts val="800"/>
              </a:spcBef>
              <a:buNone/>
              <a:defRPr>
                <a:latin typeface="+mn-lt"/>
              </a:defRPr>
            </a:lvl1pPr>
            <a:lvl2pPr marL="180975" indent="-180975">
              <a:spcBef>
                <a:spcPts val="8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800"/>
              </a:spcBef>
              <a:defRPr/>
            </a:lvl3pPr>
            <a:lvl4pPr marL="538163" indent="-180975">
              <a:spcBef>
                <a:spcPts val="800"/>
              </a:spcBef>
              <a:defRPr/>
            </a:lvl4pPr>
            <a:lvl5pPr marL="719138" indent="-180975">
              <a:spcBef>
                <a:spcPts val="8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4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x Box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4333"/>
            <a:ext cx="12192000" cy="66336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820" y="2421255"/>
            <a:ext cx="2556000" cy="25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15" name="Rectangle 14"/>
          <p:cNvSpPr/>
          <p:nvPr/>
        </p:nvSpPr>
        <p:spPr>
          <a:xfrm>
            <a:off x="3370580" y="2421255"/>
            <a:ext cx="2556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16" name="Rectangle 15"/>
          <p:cNvSpPr/>
          <p:nvPr/>
        </p:nvSpPr>
        <p:spPr>
          <a:xfrm>
            <a:off x="6276340" y="2421255"/>
            <a:ext cx="2556000" cy="25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17" name="Rectangle 16"/>
          <p:cNvSpPr/>
          <p:nvPr/>
        </p:nvSpPr>
        <p:spPr>
          <a:xfrm>
            <a:off x="9182100" y="2421255"/>
            <a:ext cx="2556000" cy="25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6082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950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47818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38686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368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37236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28104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918972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2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F842-657F-44C1-99F7-7AFB00A78C1B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x Box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5552"/>
            <a:ext cx="12192000" cy="66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20" y="2421255"/>
            <a:ext cx="2556000" cy="25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0" name="Rectangle 29"/>
          <p:cNvSpPr/>
          <p:nvPr/>
        </p:nvSpPr>
        <p:spPr>
          <a:xfrm>
            <a:off x="3370580" y="2421255"/>
            <a:ext cx="2556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1" name="Rectangle 30"/>
          <p:cNvSpPr/>
          <p:nvPr/>
        </p:nvSpPr>
        <p:spPr>
          <a:xfrm>
            <a:off x="6276340" y="2421255"/>
            <a:ext cx="2556000" cy="25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2" name="Rectangle 31"/>
          <p:cNvSpPr/>
          <p:nvPr/>
        </p:nvSpPr>
        <p:spPr>
          <a:xfrm>
            <a:off x="9182100" y="2421255"/>
            <a:ext cx="2556000" cy="25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368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37236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28104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918972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6082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950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47818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38686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5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49380" y="1747040"/>
            <a:ext cx="3536820" cy="419656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208528" y="1747040"/>
            <a:ext cx="3536820" cy="419656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067675" y="1747040"/>
            <a:ext cx="3536820" cy="419656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5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0986" y="1681157"/>
            <a:ext cx="5719764" cy="4233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81716" y="1681157"/>
            <a:ext cx="5719764" cy="4233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49396" y="1889920"/>
            <a:ext cx="4984620" cy="382508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369180" y="1889920"/>
            <a:ext cx="4984620" cy="382508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9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981200" y="2209800"/>
            <a:ext cx="8229600" cy="33528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981200" y="2209800"/>
            <a:ext cx="8229600" cy="33528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8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85800" y="2081208"/>
            <a:ext cx="4953000" cy="31242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572248" y="2081208"/>
            <a:ext cx="4953000" cy="31242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4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66751"/>
            <a:ext cx="10515600" cy="287655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29025"/>
            <a:ext cx="10515600" cy="2460626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63C2-99F6-4943-A854-677CC7126D4A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274" y="1479396"/>
            <a:ext cx="11636531" cy="5148000"/>
          </a:xfrm>
          <a:prstGeom prst="rect">
            <a:avLst/>
          </a:prstGeom>
          <a:solidFill>
            <a:srgbClr val="CF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>
          <a:xfrm>
            <a:off x="542925" y="1752600"/>
            <a:ext cx="11249025" cy="4678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8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8"/>
            <a:ext cx="12192000" cy="6855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274" y="1479396"/>
            <a:ext cx="11635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>
          <a:xfrm>
            <a:off x="542925" y="1752600"/>
            <a:ext cx="11249025" cy="4678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0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66751"/>
            <a:ext cx="10515600" cy="287655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29025"/>
            <a:ext cx="10515600" cy="2460626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3B34-9602-4600-B61A-532E0EB59F5E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9028-4D5F-4F81-B9D3-EBD3A0D47FE5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5076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361950" indent="-180975">
              <a:spcBef>
                <a:spcPts val="1200"/>
              </a:spcBef>
              <a:defRPr/>
            </a:lvl4pPr>
            <a:lvl5pPr marL="542925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5038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37753" y="0"/>
            <a:ext cx="6054247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6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5076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5038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37754" y="0"/>
            <a:ext cx="3015772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9154438" y="0"/>
            <a:ext cx="3037562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136842" y="3429000"/>
            <a:ext cx="3015772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153526" y="3429000"/>
            <a:ext cx="3038474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57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5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user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bg1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bg1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628384"/>
            <a:ext cx="3048000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055577" y="1628384"/>
            <a:ext cx="3036634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099788" y="1628384"/>
            <a:ext cx="3036634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136422" y="1628384"/>
            <a:ext cx="3055577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8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40481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361950" indent="-180975">
              <a:spcBef>
                <a:spcPts val="1200"/>
              </a:spcBef>
              <a:defRPr/>
            </a:lvl4pPr>
            <a:lvl5pPr marL="542925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24399" y="1619250"/>
            <a:ext cx="6934201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361950" indent="-180975">
              <a:spcBef>
                <a:spcPts val="1200"/>
              </a:spcBef>
              <a:defRPr/>
            </a:lvl4pPr>
            <a:lvl5pPr marL="542925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4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9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22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3369" y="310357"/>
            <a:ext cx="11625263" cy="62372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72" y="476252"/>
            <a:ext cx="11308028" cy="12525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72" y="1728788"/>
            <a:ext cx="8401050" cy="4367212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1072" y="1176340"/>
            <a:ext cx="11269928" cy="5524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3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FAB-AE98-4DE7-9A81-561F75F4D800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1999" cy="68622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3369" y="310357"/>
            <a:ext cx="11625263" cy="623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72" y="476252"/>
            <a:ext cx="11308028" cy="12525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72" y="1728788"/>
            <a:ext cx="8401050" cy="4367212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1072" y="1176340"/>
            <a:ext cx="11269928" cy="5524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7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316-9FA1-45BB-9746-911EF7A27D5E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794A-2E91-4C18-BC93-3E6411A6F836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25249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487149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9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25249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487149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1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8601075" cy="14097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75" y="1619250"/>
            <a:ext cx="8562975" cy="47053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43450" y="6432550"/>
            <a:ext cx="2743200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5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fld id="{7DAFEA3F-BA13-4F8F-931E-1D9EA74CF79F}" type="datetime1">
              <a:rPr lang="en-GB" smtClean="0"/>
              <a:pPr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74" y="6432550"/>
            <a:ext cx="4448175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2424" y="6432550"/>
            <a:ext cx="360000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50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83" r:id="rId21"/>
    <p:sldLayoutId id="2147483687" r:id="rId22"/>
    <p:sldLayoutId id="2147483688" r:id="rId23"/>
    <p:sldLayoutId id="2147483689" r:id="rId24"/>
    <p:sldLayoutId id="2147483690" r:id="rId25"/>
    <p:sldLayoutId id="2147483651" r:id="rId26"/>
    <p:sldLayoutId id="2147483691" r:id="rId27"/>
    <p:sldLayoutId id="2147483692" r:id="rId28"/>
    <p:sldLayoutId id="2147483661" r:id="rId29"/>
    <p:sldLayoutId id="2147483675" r:id="rId30"/>
    <p:sldLayoutId id="2147483676" r:id="rId31"/>
    <p:sldLayoutId id="2147483677" r:id="rId32"/>
    <p:sldLayoutId id="2147483684" r:id="rId33"/>
    <p:sldLayoutId id="2147483678" r:id="rId34"/>
    <p:sldLayoutId id="2147483679" r:id="rId35"/>
    <p:sldLayoutId id="2147483680" r:id="rId36"/>
    <p:sldLayoutId id="2147483681" r:id="rId37"/>
    <p:sldLayoutId id="2147483682" r:id="rId38"/>
    <p:sldLayoutId id="2147483685" r:id="rId39"/>
    <p:sldLayoutId id="2147483686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hair_bynay/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92405" y="165735"/>
            <a:ext cx="11807190" cy="6526530"/>
          </a:xfrm>
          <a:prstGeom prst="round2DiagRect">
            <a:avLst/>
          </a:prstGeom>
          <a:noFill/>
          <a:ln w="57150">
            <a:solidFill>
              <a:srgbClr val="D06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99560" y="918203"/>
            <a:ext cx="7650480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Για αυτές που αναζητούν ένα πιο σκούρο μεταλλικό χρώμα, ο χαλκός είναι η τέλεια απόχρωση για να δημιουργήσετε αυτό το μεταλλικό φινίρισμα. Το κλειδί είναι να χρησιμοποιήσετε το κατάλληλο προϊόν για αυτό το αστραφτερό εφέ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.</a:t>
            </a:r>
            <a:endParaRPr lang="en-US" sz="1200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560" y="3672402"/>
            <a:ext cx="744474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Ο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@</a:t>
            </a:r>
            <a:r>
              <a:rPr lang="en-US" sz="1200" dirty="0" err="1" smtClean="0">
                <a:ea typeface="DengXian"/>
                <a:cs typeface="Times New Roman" panose="02020603050405020304" pitchFamily="18" charset="0"/>
              </a:rPr>
              <a:t>hair_bynay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χρησιμοποίησε δύο διαφορετικούς συνδυασμούς από το </a:t>
            </a:r>
            <a:r>
              <a:rPr lang="el-GR" sz="1200" dirty="0" err="1" smtClean="0">
                <a:ea typeface="DengXian"/>
                <a:cs typeface="Times New Roman" panose="02020603050405020304" pitchFamily="18" charset="0"/>
              </a:rPr>
              <a:t>ημιμόνιμο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 χρώμα της </a:t>
            </a:r>
            <a:r>
              <a:rPr lang="en-US" sz="1200" dirty="0" err="1" smtClean="0">
                <a:ea typeface="DengXian"/>
                <a:cs typeface="Times New Roman" panose="02020603050405020304" pitchFamily="18" charset="0"/>
              </a:rPr>
              <a:t>Wella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Professionals,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το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Color Touch.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Μια πιο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σκούρα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ανάμιξη των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6/47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+ 6/7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με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Color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Touch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Emulsion 1.9%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στη ρίζα,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που σβήνει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στη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ζωντάνια των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7/43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+ 7/4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με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Color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Touch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Emulsion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4%.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Το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4%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χρησιμοποιείται εδώ για μεγαλύτερη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ένταση,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επιτρέποντας αυτή την μεταλλική γυαλάδα.</a:t>
            </a:r>
            <a:endParaRPr lang="en-US" sz="1200" dirty="0"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561" y="1659250"/>
            <a:ext cx="1592579" cy="4566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3644" y="5689944"/>
            <a:ext cx="6712789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Για τα πιο μακριά μαλλιά η λάμψη είναι ο κύριος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στόχος.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Έ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τσι,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χρησιμοποιώντας ένα έλαιο για να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έχετε την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τέλεια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αντανάκλαση, δημιουργείται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μια καλή βάση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.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Η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Wella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Professionals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έχει δυο ξεχωριστά ανώτερα έλαια από την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Oil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R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eflections.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Μια ανάλαφρη έκδοση για λεπτά μαλλιά που δίνει </a:t>
            </a:r>
            <a:r>
              <a:rPr lang="el-GR" sz="1200" dirty="0"/>
              <a:t>φωτεινή μαργαριταρένια λάμψη </a:t>
            </a:r>
            <a:r>
              <a:rPr lang="el-GR" sz="1200" dirty="0" smtClean="0"/>
              <a:t>και ένα έλαιο λείανσης που δίνει </a:t>
            </a:r>
            <a:r>
              <a:rPr lang="el-GR" sz="1200" dirty="0"/>
              <a:t>έ</a:t>
            </a:r>
            <a:r>
              <a:rPr lang="el-GR" sz="1200" dirty="0" smtClean="0"/>
              <a:t>να </a:t>
            </a:r>
            <a:r>
              <a:rPr lang="el-GR" sz="1200" dirty="0"/>
              <a:t>γυαλιστερό ακτινοβόλο φινίρισμα</a:t>
            </a:r>
            <a:r>
              <a:rPr lang="el-GR" sz="1200" dirty="0" smtClean="0"/>
              <a:t>.</a:t>
            </a:r>
            <a:endParaRPr lang="en-US" sz="1200" dirty="0"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26" y="5189324"/>
            <a:ext cx="1623060" cy="542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79" y="918203"/>
            <a:ext cx="3309482" cy="41109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9560" y="2115904"/>
            <a:ext cx="3584956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2"/>
                </a:solidFill>
              </a:rPr>
              <a:t>Συνδυασμός αποχρώσεων</a:t>
            </a:r>
            <a:endParaRPr lang="en-US" sz="1200" dirty="0" smtClean="0">
              <a:solidFill>
                <a:schemeClr val="tx2"/>
              </a:solidFill>
            </a:endParaRPr>
          </a:p>
          <a:p>
            <a:endParaRPr lang="en-US" sz="1100" dirty="0" smtClean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A.</a:t>
            </a:r>
            <a:r>
              <a:rPr lang="en-US" sz="1200" dirty="0" smtClean="0"/>
              <a:t>	Color Touch + Color Touch Emulsion </a:t>
            </a:r>
          </a:p>
          <a:p>
            <a:r>
              <a:rPr lang="en-US" sz="1200" dirty="0" smtClean="0"/>
              <a:t>	20g 6/47 + 20g 6/7 + 40g 1.9%</a:t>
            </a:r>
          </a:p>
          <a:p>
            <a:endParaRPr lang="en-US" sz="1200" dirty="0"/>
          </a:p>
          <a:p>
            <a:r>
              <a:rPr lang="en-US" sz="1200" dirty="0" smtClean="0">
                <a:solidFill>
                  <a:schemeClr val="tx2"/>
                </a:solidFill>
              </a:rPr>
              <a:t>B. </a:t>
            </a:r>
            <a:r>
              <a:rPr lang="en-US" sz="1200" dirty="0" smtClean="0"/>
              <a:t>	Color Touch + Color Touch Emulsion </a:t>
            </a:r>
          </a:p>
          <a:p>
            <a:r>
              <a:rPr lang="en-US" sz="1200" dirty="0" smtClean="0"/>
              <a:t>	20g 7/43 + 20g 7/4 + 40g 4%</a:t>
            </a:r>
          </a:p>
          <a:p>
            <a:pPr lvl="1"/>
            <a:endParaRPr lang="en-US" sz="1200" dirty="0" smtClean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601" y="4906930"/>
            <a:ext cx="1566028" cy="156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il reflections o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65" y="4906930"/>
            <a:ext cx="1566028" cy="156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27100" y="428591"/>
            <a:ext cx="4480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Ακτινοβόλο χάλκινο από </a:t>
            </a:r>
            <a:r>
              <a:rPr lang="en-US" b="1" dirty="0" smtClean="0">
                <a:hlinkClick r:id="rId8"/>
              </a:rPr>
              <a:t>@</a:t>
            </a:r>
            <a:r>
              <a:rPr lang="en-US" b="1" dirty="0" err="1">
                <a:hlinkClick r:id="rId8"/>
              </a:rPr>
              <a:t>hair_bynay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6" descr="Image result for color tou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601" y="1259613"/>
            <a:ext cx="1384133" cy="25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6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675">
      <a:dk1>
        <a:srgbClr val="393230"/>
      </a:dk1>
      <a:lt1>
        <a:sysClr val="window" lastClr="FFFFFF"/>
      </a:lt1>
      <a:dk2>
        <a:srgbClr val="BA0C2F"/>
      </a:dk2>
      <a:lt2>
        <a:srgbClr val="F2ECEF"/>
      </a:lt2>
      <a:accent1>
        <a:srgbClr val="814363"/>
      </a:accent1>
      <a:accent2>
        <a:srgbClr val="CF4074"/>
      </a:accent2>
      <a:accent3>
        <a:srgbClr val="F06E83"/>
      </a:accent3>
      <a:accent4>
        <a:srgbClr val="B77283"/>
      </a:accent4>
      <a:accent5>
        <a:srgbClr val="C83D59"/>
      </a:accent5>
      <a:accent6>
        <a:srgbClr val="888483"/>
      </a:accent6>
      <a:hlink>
        <a:srgbClr val="0563C1"/>
      </a:hlink>
      <a:folHlink>
        <a:srgbClr val="954F72"/>
      </a:folHlink>
    </a:clrScheme>
    <a:fontScheme name="Custom 187">
      <a:majorFont>
        <a:latin typeface="Clan Offc Pro Narrow Thin"/>
        <a:ea typeface=""/>
        <a:cs typeface=""/>
      </a:majorFont>
      <a:minorFont>
        <a:latin typeface="Clan Offc Pro Narro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1AAC2D7-B90E-4A17-86D9-53F8A02D92A6}" vid="{2E8FB41A-FF50-4BC0-AACD-64740FD44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300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Bree Rg</vt:lpstr>
      <vt:lpstr>Clan Offc Pro Narrow Book</vt:lpstr>
      <vt:lpstr>Clan Offc Pro Narrow Medium</vt:lpstr>
      <vt:lpstr>Clan Offc Pro Narrow Thin</vt:lpstr>
      <vt:lpstr>DengXian</vt:lpstr>
      <vt:lpstr>Arial</vt:lpstr>
      <vt:lpstr>Calibri</vt:lpstr>
      <vt:lpstr>Times New Roman</vt:lpstr>
      <vt:lpstr>Theme1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Charlene Dauga</dc:creator>
  <cp:lastModifiedBy>Martha Karamichali</cp:lastModifiedBy>
  <cp:revision>28</cp:revision>
  <dcterms:created xsi:type="dcterms:W3CDTF">2018-04-20T07:31:33Z</dcterms:created>
  <dcterms:modified xsi:type="dcterms:W3CDTF">2018-06-20T12:54:46Z</dcterms:modified>
</cp:coreProperties>
</file>